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83" r:id="rId4"/>
    <p:sldId id="284" r:id="rId5"/>
    <p:sldId id="277" r:id="rId6"/>
    <p:sldId id="266" r:id="rId7"/>
    <p:sldId id="292" r:id="rId8"/>
    <p:sldId id="356" r:id="rId9"/>
    <p:sldId id="291" r:id="rId10"/>
    <p:sldId id="357" r:id="rId11"/>
    <p:sldId id="358" r:id="rId12"/>
    <p:sldId id="350" r:id="rId13"/>
    <p:sldId id="359" r:id="rId14"/>
    <p:sldId id="351" r:id="rId15"/>
    <p:sldId id="276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258" userDrawn="1">
          <p15:clr>
            <a:srgbClr val="A4A3A4"/>
          </p15:clr>
        </p15:guide>
        <p15:guide id="2" pos="5117" userDrawn="1">
          <p15:clr>
            <a:srgbClr val="A4A3A4"/>
          </p15:clr>
        </p15:guide>
        <p15:guide id="3" pos="1647" userDrawn="1">
          <p15:clr>
            <a:srgbClr val="A4A3A4"/>
          </p15:clr>
        </p15:guide>
        <p15:guide id="4" pos="13713" userDrawn="1">
          <p15:clr>
            <a:srgbClr val="A4A3A4"/>
          </p15:clr>
        </p15:guide>
        <p15:guide id="5" orient="horz" pos="7382" userDrawn="1">
          <p15:clr>
            <a:srgbClr val="A4A3A4"/>
          </p15:clr>
        </p15:guide>
        <p15:guide id="6" orient="horz" pos="1961" userDrawn="1">
          <p15:clr>
            <a:srgbClr val="A4A3A4"/>
          </p15:clr>
        </p15:guide>
        <p15:guide id="7" orient="horz" pos="2982" userDrawn="1">
          <p15:clr>
            <a:srgbClr val="A4A3A4"/>
          </p15:clr>
        </p15:guide>
        <p15:guide id="8" orient="horz" pos="941" userDrawn="1">
          <p15:clr>
            <a:srgbClr val="A4A3A4"/>
          </p15:clr>
        </p15:guide>
        <p15:guide id="9" orient="horz" pos="7064" userDrawn="1">
          <p15:clr>
            <a:srgbClr val="A4A3A4"/>
          </p15:clr>
        </p15:guide>
        <p15:guide id="10" orient="horz" pos="4071" userDrawn="1">
          <p15:clr>
            <a:srgbClr val="A4A3A4"/>
          </p15:clr>
        </p15:guide>
        <p15:guide id="11" orient="horz" pos="3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898"/>
    <a:srgbClr val="A64798"/>
    <a:srgbClr val="525860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howGuides="1">
      <p:cViewPr varScale="1">
        <p:scale>
          <a:sx n="52" d="100"/>
          <a:sy n="52" d="100"/>
        </p:scale>
        <p:origin x="896" y="224"/>
      </p:cViewPr>
      <p:guideLst>
        <p:guide orient="horz" pos="1258"/>
        <p:guide pos="5117"/>
        <p:guide pos="1647"/>
        <p:guide pos="13713"/>
        <p:guide orient="horz" pos="7382"/>
        <p:guide orient="horz" pos="1961"/>
        <p:guide orient="horz" pos="2982"/>
        <p:guide orient="horz" pos="941"/>
        <p:guide orient="horz" pos="7064"/>
        <p:guide orient="horz" pos="4071"/>
        <p:guide orient="horz" pos="30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4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AB59A632-C249-43A5-8C62-8D250CCA9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F218A66E-5D9F-4A22-82B1-737F2F18E0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8CE6978B-BC63-4BF0-B076-A344A05CC9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AABA31C2-8CA6-4131-A865-B42F6C456B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1FBFC-F0B3-4EC9-812F-1CE7C60DAD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887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5305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sldNum="0"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55619" y="5920722"/>
            <a:ext cx="19549605" cy="460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600" cap="all" dirty="0">
                <a:latin typeface="PFBeauSansPro-Regular" panose="02000500000000020004" pitchFamily="50" charset="0"/>
                <a:sym typeface="PFBeauSansPro-Bold"/>
              </a:rPr>
              <a:t>Занятие 7</a:t>
            </a: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0000" b="1" cap="all" dirty="0" smtClean="0">
                <a:sym typeface="PFBeauSansPro-Bold"/>
              </a:rPr>
              <a:t>Базы данных и их доступы</a:t>
            </a:r>
            <a:r>
              <a:rPr lang="en-US" sz="10000" b="1" cap="all" dirty="0" smtClean="0">
                <a:sym typeface="PFBeauSansPro-Bold"/>
              </a:rPr>
              <a:t> </a:t>
            </a:r>
            <a:endParaRPr lang="ru-RU" dirty="0"/>
          </a:p>
        </p:txBody>
      </p:sp>
      <p:pic>
        <p:nvPicPr>
          <p:cNvPr id="8" name="pasted-image.pdf">
            <a:extLst>
              <a:ext uri="{FF2B5EF4-FFF2-40B4-BE49-F238E27FC236}">
                <a16:creationId xmlns:a16="http://schemas.microsoft.com/office/drawing/2014/main" xmlns="" id="{8406B437-B6C7-4DB9-8A6B-6FD3B907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4613" y="1493838"/>
            <a:ext cx="3841870" cy="1068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13903" y="3212757"/>
            <a:ext cx="18824634" cy="9366421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41737" y="2144574"/>
            <a:ext cx="46968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Локальная сеть</a:t>
            </a:r>
            <a:endParaRPr kumimoji="0" lang="ru-RU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093" y="6679639"/>
            <a:ext cx="1771318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логин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VPN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RDP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Стрелка вправо 17"/>
          <p:cNvSpPr/>
          <p:nvPr/>
        </p:nvSpPr>
        <p:spPr>
          <a:xfrm>
            <a:off x="2520778" y="7000015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Стрелка вправо 18"/>
          <p:cNvSpPr/>
          <p:nvPr/>
        </p:nvSpPr>
        <p:spPr>
          <a:xfrm>
            <a:off x="2496065" y="8489091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2471352" y="9978167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4556259" y="6888200"/>
            <a:ext cx="6846818" cy="5055296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91135" y="5884550"/>
            <a:ext cx="381194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База данных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16403882" y="8551321"/>
            <a:ext cx="4654344" cy="2680048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93963" y="7578366"/>
            <a:ext cx="52642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FROM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1801523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13903" y="3212757"/>
            <a:ext cx="18824634" cy="9366421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41737" y="2144574"/>
            <a:ext cx="46968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Локальная сеть</a:t>
            </a:r>
            <a:endParaRPr kumimoji="0" lang="ru-RU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8526162" y="5090984"/>
            <a:ext cx="13169359" cy="7127112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76412" y="4017299"/>
            <a:ext cx="891910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Виртуальная машина / сервер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8915" y="6756584"/>
            <a:ext cx="4267194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22 (</a:t>
            </a: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SSH)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5432 (Postgres)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27017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(Mongo)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aseline="0" dirty="0" err="1" smtClean="0"/>
              <a:t>Redis</a:t>
            </a:r>
            <a:r>
              <a:rPr lang="en-US" sz="4000" dirty="0" smtClean="0"/>
              <a:t> (6379)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MySQL (3306)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/>
              <a:t>Clickhouse</a:t>
            </a:r>
            <a:r>
              <a:rPr lang="en-US" sz="4000" dirty="0" smtClean="0"/>
              <a:t> </a:t>
            </a:r>
            <a:r>
              <a:rPr lang="en-US" sz="4000" dirty="0" smtClean="0"/>
              <a:t>(8123)</a:t>
            </a:r>
            <a:endParaRPr kumimoji="0" lang="ru-RU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Стрелка вправо 4"/>
          <p:cNvSpPr/>
          <p:nvPr/>
        </p:nvSpPr>
        <p:spPr>
          <a:xfrm>
            <a:off x="7996109" y="6993924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Стрелка вправо 11"/>
          <p:cNvSpPr/>
          <p:nvPr/>
        </p:nvSpPr>
        <p:spPr>
          <a:xfrm>
            <a:off x="7996109" y="7624119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Стрелка вправо 12"/>
          <p:cNvSpPr/>
          <p:nvPr/>
        </p:nvSpPr>
        <p:spPr>
          <a:xfrm>
            <a:off x="7996109" y="8204886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Стрелка вправо 13"/>
          <p:cNvSpPr/>
          <p:nvPr/>
        </p:nvSpPr>
        <p:spPr>
          <a:xfrm>
            <a:off x="7996109" y="8810367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Стрелка вправо 14"/>
          <p:cNvSpPr/>
          <p:nvPr/>
        </p:nvSpPr>
        <p:spPr>
          <a:xfrm>
            <a:off x="7996109" y="9415848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Стрелка вправо 15"/>
          <p:cNvSpPr/>
          <p:nvPr/>
        </p:nvSpPr>
        <p:spPr>
          <a:xfrm>
            <a:off x="7996109" y="10046043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093" y="6679639"/>
            <a:ext cx="1771318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логин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VPN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RDP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Стрелка вправо 17"/>
          <p:cNvSpPr/>
          <p:nvPr/>
        </p:nvSpPr>
        <p:spPr>
          <a:xfrm>
            <a:off x="2520778" y="7000015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Стрелка вправо 18"/>
          <p:cNvSpPr/>
          <p:nvPr/>
        </p:nvSpPr>
        <p:spPr>
          <a:xfrm>
            <a:off x="2496065" y="8489091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2471352" y="9978167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4556259" y="6888200"/>
            <a:ext cx="6846818" cy="5055296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91135" y="5884550"/>
            <a:ext cx="381194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База данных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16403882" y="8551321"/>
            <a:ext cx="4654344" cy="2680048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93963" y="7578366"/>
            <a:ext cx="52642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FROM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8134841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7861" y="2527944"/>
            <a:ext cx="11487119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Открыть порты на </a:t>
            </a:r>
            <a:r>
              <a:rPr lang="ru-RU" dirty="0" err="1" smtClean="0"/>
              <a:t>виртуалке</a:t>
            </a:r>
            <a:r>
              <a:rPr lang="ru-RU" dirty="0" smtClean="0"/>
              <a:t> / сервере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На </a:t>
            </a: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Linux 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можно использовать</a:t>
            </a:r>
            <a:r>
              <a:rPr kumimoji="0" lang="ru-RU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50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iptables</a:t>
            </a: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61" y="6034039"/>
            <a:ext cx="14867348" cy="4815193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775" y="11244649"/>
            <a:ext cx="9409834" cy="21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9916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13903" y="3212757"/>
            <a:ext cx="18824634" cy="9366421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41737" y="2144574"/>
            <a:ext cx="46968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Локальная сеть</a:t>
            </a:r>
            <a:endParaRPr kumimoji="0" lang="ru-RU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8526162" y="5090984"/>
            <a:ext cx="13169359" cy="7127112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76412" y="4017299"/>
            <a:ext cx="891910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Виртуальная машина / сервер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8915" y="6756584"/>
            <a:ext cx="4267194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22 (</a:t>
            </a: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SSH)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5432 (Postgres)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27017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(Mongo)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aseline="0" dirty="0" err="1" smtClean="0"/>
              <a:t>Redis</a:t>
            </a:r>
            <a:r>
              <a:rPr lang="en-US" sz="4000" dirty="0" smtClean="0"/>
              <a:t> (6379)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MySQL (3306)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/>
              <a:t>Clickhouse</a:t>
            </a:r>
            <a:r>
              <a:rPr lang="en-US" sz="4000" dirty="0" smtClean="0"/>
              <a:t> </a:t>
            </a:r>
            <a:r>
              <a:rPr lang="en-US" sz="4000" dirty="0" smtClean="0"/>
              <a:t>(8123)</a:t>
            </a:r>
            <a:endParaRPr kumimoji="0" lang="ru-RU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Стрелка вправо 4"/>
          <p:cNvSpPr/>
          <p:nvPr/>
        </p:nvSpPr>
        <p:spPr>
          <a:xfrm>
            <a:off x="7996109" y="6993924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Стрелка вправо 11"/>
          <p:cNvSpPr/>
          <p:nvPr/>
        </p:nvSpPr>
        <p:spPr>
          <a:xfrm>
            <a:off x="7996109" y="7624119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Стрелка вправо 12"/>
          <p:cNvSpPr/>
          <p:nvPr/>
        </p:nvSpPr>
        <p:spPr>
          <a:xfrm>
            <a:off x="7996109" y="8204886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Стрелка вправо 13"/>
          <p:cNvSpPr/>
          <p:nvPr/>
        </p:nvSpPr>
        <p:spPr>
          <a:xfrm>
            <a:off x="7996109" y="8810367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Стрелка вправо 14"/>
          <p:cNvSpPr/>
          <p:nvPr/>
        </p:nvSpPr>
        <p:spPr>
          <a:xfrm>
            <a:off x="7996109" y="9415848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Стрелка вправо 15"/>
          <p:cNvSpPr/>
          <p:nvPr/>
        </p:nvSpPr>
        <p:spPr>
          <a:xfrm>
            <a:off x="7996109" y="10046043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093" y="6679639"/>
            <a:ext cx="1771318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логин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VPN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RDP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Стрелка вправо 17"/>
          <p:cNvSpPr/>
          <p:nvPr/>
        </p:nvSpPr>
        <p:spPr>
          <a:xfrm>
            <a:off x="2520778" y="7000015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Стрелка вправо 18"/>
          <p:cNvSpPr/>
          <p:nvPr/>
        </p:nvSpPr>
        <p:spPr>
          <a:xfrm>
            <a:off x="2496065" y="8489091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2471352" y="9978167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4556259" y="6888200"/>
            <a:ext cx="6846818" cy="5055296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91135" y="5884550"/>
            <a:ext cx="381194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База данных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Стрелка вправо 23"/>
          <p:cNvSpPr/>
          <p:nvPr/>
        </p:nvSpPr>
        <p:spPr>
          <a:xfrm>
            <a:off x="13962950" y="7562335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48754" y="7286544"/>
            <a:ext cx="2949590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username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schema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localhost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grants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quota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Стрелка вправо 26"/>
          <p:cNvSpPr/>
          <p:nvPr/>
        </p:nvSpPr>
        <p:spPr>
          <a:xfrm>
            <a:off x="13961540" y="8397108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Стрелка вправо 27"/>
          <p:cNvSpPr/>
          <p:nvPr/>
        </p:nvSpPr>
        <p:spPr>
          <a:xfrm>
            <a:off x="13961539" y="9131643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Стрелка вправо 28"/>
          <p:cNvSpPr/>
          <p:nvPr/>
        </p:nvSpPr>
        <p:spPr>
          <a:xfrm>
            <a:off x="13961538" y="9892951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Стрелка вправо 29"/>
          <p:cNvSpPr/>
          <p:nvPr/>
        </p:nvSpPr>
        <p:spPr>
          <a:xfrm>
            <a:off x="13961537" y="10596611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16403882" y="8551321"/>
            <a:ext cx="4654344" cy="2680048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93963" y="7578366"/>
            <a:ext cx="52642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FROM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37339291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0152" y="2565060"/>
            <a:ext cx="21181825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 smtClean="0"/>
              <a:t>Доступы на уровне базы данных</a:t>
            </a:r>
            <a:r>
              <a:rPr lang="ru-RU" b="1" dirty="0" smtClean="0"/>
              <a:t>:</a:t>
            </a:r>
            <a:endParaRPr lang="en-US" b="1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username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mr-IN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в БД должен быть заведен пользователь с разрешением на внешние подключения</a:t>
            </a: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schema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доступ выдается к каждой схеме / базе отдельно</a:t>
            </a:r>
            <a:endParaRPr lang="en-US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algn="l"/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localhost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</a:t>
            </a:r>
            <a:r>
              <a:rPr kumimoji="0" lang="ru-RU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dirty="0" err="1"/>
              <a:t>username@localhost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ru-RU" dirty="0"/>
              <a:t>не тот вариант</a:t>
            </a: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grants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права могут быть на чтение и изменение</a:t>
            </a:r>
            <a:endParaRPr lang="en-US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quota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mr-IN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могут быть</a:t>
            </a:r>
            <a:r>
              <a:rPr kumimoji="0" lang="ru-RU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заданы лимиты на количество / объем запросов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6694551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6770928" y="9402222"/>
            <a:ext cx="11015836" cy="14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10000" cap="all" spc="0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7000" dirty="0"/>
              <a:t>Константин </a:t>
            </a:r>
            <a:r>
              <a:rPr lang="ru-RU" sz="7000" dirty="0" err="1"/>
              <a:t>башевой</a:t>
            </a:r>
            <a:endParaRPr lang="ru-RU" sz="7000" dirty="0"/>
          </a:p>
        </p:txBody>
      </p:sp>
      <p:sp>
        <p:nvSpPr>
          <p:cNvPr id="259" name="Shape 259"/>
          <p:cNvSpPr/>
          <p:nvPr/>
        </p:nvSpPr>
        <p:spPr>
          <a:xfrm>
            <a:off x="2614612" y="6379483"/>
            <a:ext cx="19154775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7000" spc="140">
                <a:solidFill>
                  <a:srgbClr val="C4AFD2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>
              <a:lnSpc>
                <a:spcPct val="100000"/>
              </a:lnSpc>
            </a:pPr>
            <a:r>
              <a:rPr sz="13000" dirty="0" err="1"/>
              <a:t>Спасибо</a:t>
            </a:r>
            <a:r>
              <a:rPr sz="13000" dirty="0"/>
              <a:t> </a:t>
            </a:r>
            <a:r>
              <a:rPr sz="13000" dirty="0" err="1"/>
              <a:t>за</a:t>
            </a:r>
            <a:r>
              <a:rPr sz="13000" dirty="0"/>
              <a:t> </a:t>
            </a:r>
            <a:r>
              <a:rPr sz="13000" dirty="0" err="1"/>
              <a:t>внимание</a:t>
            </a:r>
            <a:r>
              <a:rPr sz="13000" dirty="0"/>
              <a:t>!</a:t>
            </a:r>
          </a:p>
        </p:txBody>
      </p:sp>
      <p:pic>
        <p:nvPicPr>
          <p:cNvPr id="26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3691" y="1493838"/>
            <a:ext cx="5756618" cy="160028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762DA69-F2F0-45CE-8222-F41C76968841}"/>
              </a:ext>
            </a:extLst>
          </p:cNvPr>
          <p:cNvSpPr/>
          <p:nvPr/>
        </p:nvSpPr>
        <p:spPr>
          <a:xfrm>
            <a:off x="6096000" y="10927166"/>
            <a:ext cx="1219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Proxima Nova Lt" panose="02000506030000020004" pitchFamily="50" charset="0"/>
              </a:rPr>
              <a:t>Habr</a:t>
            </a:r>
            <a:r>
              <a:rPr lang="ru-RU" sz="5400" dirty="0">
                <a:solidFill>
                  <a:schemeClr val="bg1"/>
                </a:solidFill>
                <a:latin typeface="Proxima Nova Lt" panose="02000506030000020004" pitchFamily="50" charset="0"/>
              </a:rPr>
              <a:t>: </a:t>
            </a:r>
            <a:r>
              <a:rPr lang="en-US" sz="5400" dirty="0">
                <a:solidFill>
                  <a:schemeClr val="bg1"/>
                </a:solidFill>
                <a:latin typeface="Proxima Nova Lt" panose="02000506030000020004" pitchFamily="50" charset="0"/>
              </a:rPr>
              <a:t>@</a:t>
            </a:r>
            <a:r>
              <a:rPr lang="en-US" sz="5400" dirty="0" err="1">
                <a:solidFill>
                  <a:schemeClr val="bg1"/>
                </a:solidFill>
                <a:latin typeface="Proxima Nova Lt" panose="02000506030000020004" pitchFamily="50" charset="0"/>
              </a:rPr>
              <a:t>kpi_maker</a:t>
            </a:r>
            <a:endParaRPr lang="en-US" sz="5400" dirty="0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2516642" y="3028008"/>
            <a:ext cx="734495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86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8000" dirty="0"/>
              <a:t>Константин </a:t>
            </a:r>
          </a:p>
          <a:p>
            <a:pPr algn="l">
              <a:lnSpc>
                <a:spcPct val="100000"/>
              </a:lnSpc>
            </a:pPr>
            <a:r>
              <a:rPr lang="ru-RU" sz="8000" dirty="0" err="1"/>
              <a:t>башевой</a:t>
            </a:r>
            <a:endParaRPr sz="8000" dirty="0"/>
          </a:p>
        </p:txBody>
      </p:sp>
      <p:sp>
        <p:nvSpPr>
          <p:cNvPr id="127" name="Shape 127"/>
          <p:cNvSpPr/>
          <p:nvPr/>
        </p:nvSpPr>
        <p:spPr>
          <a:xfrm>
            <a:off x="2588137" y="5435614"/>
            <a:ext cx="2336281" cy="115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3900" spc="78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ru-RU" sz="5500" smtClean="0">
                <a:latin typeface="Proxima Nova Lt" panose="02000506030000020004" pitchFamily="50" charset="0"/>
              </a:rPr>
              <a:t>Яндекс</a:t>
            </a:r>
            <a:endParaRPr sz="5500" dirty="0">
              <a:latin typeface="Proxima Nova Lt" panose="02000506030000020004" pitchFamily="50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2516642" y="8062918"/>
            <a:ext cx="676946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000" b="1" dirty="0" err="1">
                <a:latin typeface="PFBeauSansPro-Bold" panose="02000800000000020004" pitchFamily="50" charset="0"/>
              </a:rPr>
              <a:t>Habr</a:t>
            </a:r>
            <a:endParaRPr lang="ru-RU" sz="6000" b="1" dirty="0">
              <a:latin typeface="PFBeauSansPro-Bold" panose="02000800000000020004" pitchFamily="50" charset="0"/>
            </a:endParaRPr>
          </a:p>
          <a:p>
            <a:pPr algn="l">
              <a:lnSpc>
                <a:spcPct val="100000"/>
              </a:lnSpc>
            </a:pPr>
            <a:r>
              <a:rPr lang="en-US" sz="6000" dirty="0">
                <a:latin typeface="Proxima Nova Lt" panose="02000506030000020004" pitchFamily="50" charset="0"/>
              </a:rPr>
              <a:t>@</a:t>
            </a:r>
            <a:r>
              <a:rPr lang="en-US" sz="6000" dirty="0" err="1">
                <a:latin typeface="Proxima Nova Lt" panose="02000506030000020004" pitchFamily="50" charset="0"/>
              </a:rPr>
              <a:t>kpi_maker</a:t>
            </a:r>
            <a:endParaRPr lang="en-US" sz="6000" dirty="0">
              <a:latin typeface="Proxima Nova Lt" panose="02000506030000020004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C2DF062-568A-45DB-8759-DE262E58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3716000" cy="13716000"/>
          </a:xfrm>
          <a:prstGeom prst="rect">
            <a:avLst/>
          </a:prstGeom>
        </p:spPr>
      </p:pic>
      <p:sp>
        <p:nvSpPr>
          <p:cNvPr id="15" name="Shape 198">
            <a:extLst>
              <a:ext uri="{FF2B5EF4-FFF2-40B4-BE49-F238E27FC236}">
                <a16:creationId xmlns:a16="http://schemas.microsoft.com/office/drawing/2014/main" xmlns="" id="{60043467-796A-4791-97F5-E31377E47DB3}"/>
              </a:ext>
            </a:extLst>
          </p:cNvPr>
          <p:cNvSpPr/>
          <p:nvPr/>
        </p:nvSpPr>
        <p:spPr>
          <a:xfrm>
            <a:off x="2588137" y="1937312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9365" y="6029982"/>
            <a:ext cx="1620433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/>
              <a:t>О чём поговорим и что сделаем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5338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26122" y="3929346"/>
            <a:ext cx="18471651" cy="5373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Проблемы доступа к базам </a:t>
            </a:r>
            <a:r>
              <a:rPr lang="ru-RU" sz="7000" dirty="0" smtClean="0">
                <a:latin typeface="Proxima Nova Lt" panose="02000506030000020004" pitchFamily="50" charset="0"/>
              </a:rPr>
              <a:t>данных</a:t>
            </a:r>
            <a:endParaRPr lang="ru-RU" sz="7000" dirty="0" smtClean="0">
              <a:latin typeface="Proxima Nova Lt" panose="02000506030000020004" pitchFamily="50" charset="0"/>
            </a:endParaRP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Техническая сторона </a:t>
            </a:r>
            <a:r>
              <a:rPr lang="ru-RU" sz="7000" dirty="0" smtClean="0">
                <a:latin typeface="Proxima Nova Lt" panose="02000506030000020004" pitchFamily="50" charset="0"/>
              </a:rPr>
              <a:t>вопроса</a:t>
            </a:r>
            <a:endParaRPr lang="ru-RU" sz="7000" dirty="0" smtClean="0">
              <a:latin typeface="Proxima Nova Lt" panose="02000506030000020004" pitchFamily="50" charset="0"/>
            </a:endParaRP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Хранение </a:t>
            </a:r>
            <a:r>
              <a:rPr lang="ru-RU" sz="7000" dirty="0" smtClean="0">
                <a:latin typeface="Proxima Nova Lt" panose="02000506030000020004" pitchFamily="50" charset="0"/>
              </a:rPr>
              <a:t>персональных данных</a:t>
            </a:r>
            <a:endParaRPr lang="ru-RU" sz="7000" dirty="0" smtClean="0">
              <a:latin typeface="Proxima Nova Lt" panose="02000506030000020004" pitchFamily="50" charset="0"/>
            </a:endParaRP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Инфраструктурные заботы</a:t>
            </a:r>
            <a:endParaRPr lang="ru-RU" sz="7000" dirty="0">
              <a:latin typeface="Proxima Nova Lt" panose="02000506030000020004" pitchFamily="50" charset="0"/>
            </a:endParaRPr>
          </a:p>
        </p:txBody>
      </p:sp>
      <p:sp>
        <p:nvSpPr>
          <p:cNvPr id="4" name="Shape 197">
            <a:extLst>
              <a:ext uri="{FF2B5EF4-FFF2-40B4-BE49-F238E27FC236}">
                <a16:creationId xmlns:a16="http://schemas.microsoft.com/office/drawing/2014/main" xmlns="" id="{5A977BDE-E47A-4900-AD80-65EDD9F7B035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>
                <a:solidFill>
                  <a:srgbClr val="A4A3A4"/>
                </a:solidFill>
                <a:latin typeface="PF BeauSans Pro SemiBold" panose="02000503000000020004" pitchFamily="50" charset="0"/>
              </a:rPr>
              <a:t>О чём поговорим и что сделаем</a:t>
            </a:r>
            <a:endParaRPr sz="3000" dirty="0">
              <a:solidFill>
                <a:srgbClr val="A4A3A4"/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1597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6191" y="6918641"/>
            <a:ext cx="19549605" cy="20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/>
              <a:t>Цели занятия</a:t>
            </a:r>
          </a:p>
        </p:txBody>
      </p:sp>
      <p:sp>
        <p:nvSpPr>
          <p:cNvPr id="8" name="Shape 232">
            <a:extLst>
              <a:ext uri="{FF2B5EF4-FFF2-40B4-BE49-F238E27FC236}">
                <a16:creationId xmlns:a16="http://schemas.microsoft.com/office/drawing/2014/main" xmlns="" id="{67812C4C-C597-4459-9C84-9A898288788F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0808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499646" y="2604125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В конце занятия вы сможете: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588137" y="1937312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401298"/>
            <a:ext cx="19210748" cy="668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>
                <a:latin typeface="Proxima Nova Lt" panose="02000506030000020004" pitchFamily="50" charset="0"/>
              </a:rPr>
              <a:t>-</a:t>
            </a:r>
            <a:r>
              <a:rPr lang="ru-RU" sz="5600" dirty="0" smtClean="0">
                <a:latin typeface="Proxima Nova Lt" panose="02000506030000020004" pitchFamily="50" charset="0"/>
              </a:rPr>
              <a:t> настраивать / грамотно запрашивать доступ к </a:t>
            </a:r>
            <a:r>
              <a:rPr lang="ru-RU" sz="5600" dirty="0" err="1" smtClean="0">
                <a:latin typeface="Proxima Nova Lt" panose="02000506030000020004" pitchFamily="50" charset="0"/>
              </a:rPr>
              <a:t>виртуалкам</a:t>
            </a:r>
            <a:r>
              <a:rPr lang="ru-RU" sz="5600" dirty="0" smtClean="0">
                <a:latin typeface="Proxima Nova Lt" panose="02000506030000020004" pitchFamily="50" charset="0"/>
              </a:rPr>
              <a:t> и базам данных</a:t>
            </a:r>
          </a:p>
          <a:p>
            <a:pPr marL="685800" indent="-685800" algn="l">
              <a:spcAft>
                <a:spcPts val="1800"/>
              </a:spcAft>
              <a:buFontTx/>
              <a:buChar char="-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заводить роли и пользователей</a:t>
            </a:r>
          </a:p>
          <a:p>
            <a:pPr marL="685800" indent="-685800" algn="l">
              <a:spcAft>
                <a:spcPts val="1800"/>
              </a:spcAft>
              <a:buFontTx/>
              <a:buChar char="-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рассказать основы сетевых настроек </a:t>
            </a:r>
            <a:r>
              <a:rPr lang="ru-RU" sz="5600" dirty="0" err="1" smtClean="0">
                <a:latin typeface="Proxima Nova Lt" panose="02000506030000020004" pitchFamily="50" charset="0"/>
              </a:rPr>
              <a:t>виртуалок</a:t>
            </a:r>
            <a:endParaRPr lang="ru-RU" sz="5600" dirty="0" smtClean="0">
              <a:latin typeface="Proxima Nova Lt" panose="02000506030000020004" pitchFamily="50" charset="0"/>
            </a:endParaRPr>
          </a:p>
          <a:p>
            <a:pPr marL="685800" indent="-685800" algn="l">
              <a:spcAft>
                <a:spcPts val="1800"/>
              </a:spcAft>
              <a:buFontTx/>
              <a:buChar char="-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быть в курсе </a:t>
            </a:r>
            <a:r>
              <a:rPr lang="ru-RU" sz="5600" dirty="0" smtClean="0">
                <a:latin typeface="Proxima Nova Lt" panose="02000506030000020004" pitchFamily="50" charset="0"/>
              </a:rPr>
              <a:t>шифрования значений</a:t>
            </a:r>
            <a:endParaRPr lang="ru-RU" sz="5600" dirty="0">
              <a:latin typeface="Proxima Nova Lt" panose="02000506030000020004" pitchFamily="50" charset="0"/>
            </a:endParaRPr>
          </a:p>
          <a:p>
            <a:pPr algn="l">
              <a:spcBef>
                <a:spcPts val="3800"/>
              </a:spcBef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600" dirty="0">
              <a:latin typeface="Proxima Nova Lt" panose="02000506030000020004" pitchFamily="50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38359" y="6807190"/>
            <a:ext cx="19549605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 smtClean="0"/>
              <a:t>Нужен </a:t>
            </a:r>
            <a:r>
              <a:rPr lang="ru-RU" sz="12000" dirty="0" smtClean="0"/>
              <a:t>доступ к БД</a:t>
            </a:r>
            <a:endParaRPr lang="en-US" sz="12000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1577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7861" y="2673632"/>
            <a:ext cx="11113620" cy="85664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 smtClean="0"/>
              <a:t>Вопросы админов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Какие запросы будете делать?</a:t>
            </a:r>
            <a:endParaRPr lang="ru-RU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Где будете результаты хранить?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Запросы локально будете запускать?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Отчеты в </a:t>
            </a:r>
            <a:r>
              <a:rPr lang="en-US" dirty="0" smtClean="0"/>
              <a:t>BI-</a:t>
            </a:r>
            <a:r>
              <a:rPr lang="ru-RU" dirty="0" smtClean="0"/>
              <a:t>системе будете делать?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Какие порты и протоколы открывать?</a:t>
            </a: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85755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4556259" y="6888200"/>
            <a:ext cx="6846818" cy="5055296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91135" y="5884550"/>
            <a:ext cx="381194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База данных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16403882" y="8551321"/>
            <a:ext cx="4654344" cy="2680048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93963" y="7578366"/>
            <a:ext cx="52642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FROM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71312972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7597</TotalTime>
  <Words>299</Words>
  <Application>Microsoft Macintosh PowerPoint</Application>
  <PresentationFormat>Другой</PresentationFormat>
  <Paragraphs>99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Calibri</vt:lpstr>
      <vt:lpstr>Helvetica</vt:lpstr>
      <vt:lpstr>Helvetica Light</vt:lpstr>
      <vt:lpstr>Helvetica Neue</vt:lpstr>
      <vt:lpstr>PF BeauSans Pro SemiBold</vt:lpstr>
      <vt:lpstr>PFBeauSansPro-Bold</vt:lpstr>
      <vt:lpstr>PFBeauSansPro-Regular</vt:lpstr>
      <vt:lpstr>Proxima Nova Lt</vt:lpstr>
      <vt:lpstr>Proxima Nova Regular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Мельниченко</dc:creator>
  <cp:lastModifiedBy>пользователь Microsoft Office</cp:lastModifiedBy>
  <cp:revision>135</cp:revision>
  <dcterms:modified xsi:type="dcterms:W3CDTF">2019-03-20T20:41:42Z</dcterms:modified>
</cp:coreProperties>
</file>